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4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74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406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971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24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745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059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612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0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168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86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E4A9-9A1D-4433-86AD-64BF8CD86907}" type="datetimeFigureOut">
              <a:rPr lang="de-CH" smtClean="0"/>
              <a:t>14.03.2016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7269-2FB8-41C2-9705-3B596BAD72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603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03" y="1662463"/>
            <a:ext cx="6962711" cy="49125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33857" y="551409"/>
            <a:ext cx="3903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Risk </a:t>
            </a:r>
            <a:r>
              <a:rPr lang="en-US" sz="2000" dirty="0" smtClean="0"/>
              <a:t>&amp;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Resilience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7201" y="1662463"/>
            <a:ext cx="403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i="1" dirty="0" smtClean="0"/>
              <a:t>Central </a:t>
            </a:r>
            <a:r>
              <a:rPr lang="en-US" sz="2400" b="1" i="1" dirty="0"/>
              <a:t>aspects of research in disaster risk </a:t>
            </a:r>
            <a:r>
              <a:rPr lang="en-US" sz="2400" b="1" i="1" dirty="0" smtClean="0"/>
              <a:t>reduction: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Understanding </a:t>
            </a:r>
            <a:r>
              <a:rPr lang="en-US" sz="2400" dirty="0"/>
              <a:t>the </a:t>
            </a:r>
            <a:r>
              <a:rPr lang="en-US" sz="2400" b="1" dirty="0"/>
              <a:t>coupling of human and natural systems</a:t>
            </a:r>
            <a:r>
              <a:rPr lang="en-US" sz="2400" dirty="0"/>
              <a:t> and the role of the coupling to prevent a </a:t>
            </a:r>
            <a:r>
              <a:rPr lang="en-US" sz="2400" dirty="0" smtClean="0"/>
              <a:t>hazard </a:t>
            </a:r>
            <a:r>
              <a:rPr lang="en-US" sz="2400" dirty="0"/>
              <a:t>from becoming a disaster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Improve </a:t>
            </a:r>
            <a:r>
              <a:rPr lang="en-US" sz="2400" b="1" dirty="0"/>
              <a:t>the understanding of the temporal evolution of risk and resilience</a:t>
            </a:r>
            <a:r>
              <a:rPr lang="en-US" sz="2400" dirty="0"/>
              <a:t>. 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3518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16" y="1592415"/>
            <a:ext cx="4944785" cy="3277553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8913893" y="4321628"/>
            <a:ext cx="2449286" cy="5286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Economic Geography</a:t>
            </a:r>
            <a:endParaRPr lang="en-GB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778850" y="3753540"/>
            <a:ext cx="274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Regional </a:t>
            </a:r>
            <a:r>
              <a:rPr lang="en-GB" sz="1600" dirty="0"/>
              <a:t>socio-economic resilience </a:t>
            </a:r>
            <a:endParaRPr lang="de-CH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8778850" y="4955593"/>
            <a:ext cx="2719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T. Haisch / H. Mayer</a:t>
            </a:r>
            <a:endParaRPr lang="de-CH" sz="1600" dirty="0"/>
          </a:p>
        </p:txBody>
      </p:sp>
      <p:sp>
        <p:nvSpPr>
          <p:cNvPr id="8" name="Abgerundetes Rechteck 7"/>
          <p:cNvSpPr/>
          <p:nvPr/>
        </p:nvSpPr>
        <p:spPr>
          <a:xfrm>
            <a:off x="8913892" y="2135588"/>
            <a:ext cx="2449286" cy="56918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Cultural Geography</a:t>
            </a:r>
            <a:endParaRPr lang="en-GB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703617" y="1228657"/>
            <a:ext cx="287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Social construction of hazard, risk, </a:t>
            </a:r>
            <a:r>
              <a:rPr lang="en-GB" sz="1600" dirty="0" smtClean="0"/>
              <a:t>insecurity/uncertainty</a:t>
            </a:r>
            <a:r>
              <a:rPr lang="en-GB" sz="1600" dirty="0"/>
              <a:t>, safety, resilience</a:t>
            </a:r>
            <a:endParaRPr lang="de-CH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8684298" y="2769949"/>
            <a:ext cx="284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R. Ruhne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240455" y="3939550"/>
            <a:ext cx="1774534" cy="7048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Climate Impact &amp; </a:t>
            </a:r>
            <a:r>
              <a:rPr lang="en-GB" sz="1600" b="1" dirty="0" err="1" smtClean="0"/>
              <a:t>Mobiliar</a:t>
            </a:r>
            <a:r>
              <a:rPr lang="en-GB" sz="1600" b="1" dirty="0" smtClean="0"/>
              <a:t> Lab</a:t>
            </a:r>
            <a:endParaRPr lang="en-GB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164254" y="3550383"/>
            <a:ext cx="19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Atmospheric hazards</a:t>
            </a:r>
            <a:endParaRPr lang="de-CH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971842" y="4752434"/>
            <a:ext cx="231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O. </a:t>
            </a:r>
            <a:r>
              <a:rPr lang="en-GB" sz="1600" dirty="0" err="1"/>
              <a:t>Romppainen-Martius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240455" y="1905431"/>
            <a:ext cx="1774534" cy="6238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Geomorphology &amp; Risk</a:t>
            </a:r>
            <a:endParaRPr lang="en-GB" sz="1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71841" y="1248184"/>
            <a:ext cx="231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Geomorphic hazards, vulnerability and risk</a:t>
            </a:r>
            <a:endParaRPr lang="de-CH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935860" y="2636027"/>
            <a:ext cx="2383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M. Keiler</a:t>
            </a:r>
            <a:endParaRPr lang="de-CH" sz="1600" dirty="0"/>
          </a:p>
        </p:txBody>
      </p:sp>
      <p:sp>
        <p:nvSpPr>
          <p:cNvPr id="19" name="Rechteck 18"/>
          <p:cNvSpPr/>
          <p:nvPr/>
        </p:nvSpPr>
        <p:spPr>
          <a:xfrm>
            <a:off x="8694671" y="3677683"/>
            <a:ext cx="2887728" cy="16885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4" name="Rechteck 23"/>
          <p:cNvSpPr/>
          <p:nvPr/>
        </p:nvSpPr>
        <p:spPr>
          <a:xfrm>
            <a:off x="8699144" y="1173315"/>
            <a:ext cx="2883255" cy="20175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9" name="Rechteck 28"/>
          <p:cNvSpPr/>
          <p:nvPr/>
        </p:nvSpPr>
        <p:spPr>
          <a:xfrm>
            <a:off x="953076" y="3502625"/>
            <a:ext cx="2349295" cy="16885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36" name="Rechteck 35"/>
          <p:cNvSpPr/>
          <p:nvPr/>
        </p:nvSpPr>
        <p:spPr>
          <a:xfrm>
            <a:off x="953076" y="1173315"/>
            <a:ext cx="2383723" cy="184328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48" name="Abgerundetes Rechteck 47"/>
          <p:cNvSpPr/>
          <p:nvPr/>
        </p:nvSpPr>
        <p:spPr>
          <a:xfrm>
            <a:off x="4511448" y="5820910"/>
            <a:ext cx="2873828" cy="4461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Integrative Geography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276725" y="4974669"/>
            <a:ext cx="33432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Social-ecological resilience, social learning processes,</a:t>
            </a:r>
            <a:br>
              <a:rPr lang="en-US" sz="1600" dirty="0"/>
            </a:br>
            <a:r>
              <a:rPr lang="en-US" sz="1600" dirty="0"/>
              <a:t>land system science, </a:t>
            </a:r>
            <a:r>
              <a:rPr lang="en-US" sz="1600" dirty="0" err="1"/>
              <a:t>GISience</a:t>
            </a:r>
            <a:endParaRPr lang="en-US" sz="1600" dirty="0"/>
          </a:p>
        </p:txBody>
      </p:sp>
      <p:sp>
        <p:nvSpPr>
          <p:cNvPr id="50" name="Textfeld 49"/>
          <p:cNvSpPr txBox="1"/>
          <p:nvPr/>
        </p:nvSpPr>
        <p:spPr>
          <a:xfrm>
            <a:off x="4977221" y="6256084"/>
            <a:ext cx="20859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A. Heinimann / S. Rist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276725" y="4936569"/>
            <a:ext cx="3343275" cy="162554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3" name="Textfeld 2"/>
          <p:cNvSpPr txBox="1"/>
          <p:nvPr/>
        </p:nvSpPr>
        <p:spPr>
          <a:xfrm>
            <a:off x="4133861" y="203068"/>
            <a:ext cx="3903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Risk </a:t>
            </a:r>
            <a:r>
              <a:rPr lang="en-US" sz="2000" dirty="0" smtClean="0"/>
              <a:t>&amp;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Resilience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547817" y="1407683"/>
            <a:ext cx="4905722" cy="3462286"/>
            <a:chOff x="3547817" y="1407683"/>
            <a:chExt cx="4905722" cy="3462286"/>
          </a:xfrm>
        </p:grpSpPr>
        <p:sp>
          <p:nvSpPr>
            <p:cNvPr id="20" name="Abgerundetes Rechteck 19"/>
            <p:cNvSpPr/>
            <p:nvPr/>
          </p:nvSpPr>
          <p:spPr>
            <a:xfrm>
              <a:off x="3547817" y="1407683"/>
              <a:ext cx="4905722" cy="3462286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4808178" y="2013304"/>
              <a:ext cx="2280368" cy="2308324"/>
              <a:chOff x="392670" y="6256084"/>
              <a:chExt cx="2280368" cy="2308324"/>
            </a:xfrm>
          </p:grpSpPr>
          <p:sp>
            <p:nvSpPr>
              <p:cNvPr id="21" name="Textfeld 20"/>
              <p:cNvSpPr txBox="1"/>
              <p:nvPr/>
            </p:nvSpPr>
            <p:spPr>
              <a:xfrm>
                <a:off x="392670" y="6256084"/>
                <a:ext cx="228036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b="1" dirty="0" smtClean="0"/>
                  <a:t>Cluster </a:t>
                </a:r>
                <a:r>
                  <a:rPr lang="de-CH" b="1" dirty="0"/>
                  <a:t>Post Doc</a:t>
                </a:r>
                <a:r>
                  <a:rPr lang="de-CH" b="1" dirty="0" smtClean="0"/>
                  <a:t> </a:t>
                </a:r>
              </a:p>
              <a:p>
                <a:pPr algn="ctr"/>
                <a:endParaRPr lang="de-CH" dirty="0" smtClean="0"/>
              </a:p>
              <a:p>
                <a:pPr algn="ctr"/>
                <a:endParaRPr lang="de-CH" dirty="0"/>
              </a:p>
              <a:p>
                <a:pPr algn="ctr"/>
                <a:endParaRPr lang="de-CH" dirty="0" smtClean="0"/>
              </a:p>
              <a:p>
                <a:pPr algn="ctr"/>
                <a:endParaRPr lang="de-CH" dirty="0"/>
              </a:p>
              <a:p>
                <a:pPr algn="ctr"/>
                <a:endParaRPr lang="de-CH" dirty="0" smtClean="0"/>
              </a:p>
              <a:p>
                <a:pPr algn="ctr"/>
                <a:endParaRPr lang="de-CH" dirty="0"/>
              </a:p>
              <a:p>
                <a:pPr algn="ctr"/>
                <a:r>
                  <a:rPr lang="de-CH" b="1" dirty="0" smtClean="0"/>
                  <a:t>Jorge Alberto Ramirez</a:t>
                </a:r>
                <a:endParaRPr lang="de-CH" b="1" dirty="0"/>
              </a:p>
            </p:txBody>
          </p:sp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6118" y="6697580"/>
                <a:ext cx="1113473" cy="13509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6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9" grpId="0" animBg="1"/>
      <p:bldP spid="24" grpId="0" animBg="1"/>
      <p:bldP spid="29" grpId="0" animBg="1"/>
      <p:bldP spid="36" grpId="0" animBg="1"/>
      <p:bldP spid="48" grpId="0" animBg="1"/>
      <p:bldP spid="49" grpId="0"/>
      <p:bldP spid="50" grpId="0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31424" y="1021088"/>
            <a:ext cx="3903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Risk </a:t>
            </a:r>
            <a:r>
              <a:rPr lang="en-US" sz="2000" dirty="0" smtClean="0"/>
              <a:t>&amp;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Resilience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7832" y="2816348"/>
            <a:ext cx="110163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/>
              <a:t>1</a:t>
            </a:r>
            <a:r>
              <a:rPr lang="de-CH" sz="2400" b="1" baseline="30000" dirty="0" smtClean="0"/>
              <a:t>st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year</a:t>
            </a:r>
            <a:r>
              <a:rPr lang="de-CH" sz="2400" dirty="0" smtClean="0"/>
              <a:t>: </a:t>
            </a:r>
            <a:r>
              <a:rPr lang="en-GB" sz="2400" dirty="0" smtClean="0"/>
              <a:t>Convergence </a:t>
            </a:r>
            <a:r>
              <a:rPr lang="en-GB" sz="2400" dirty="0"/>
              <a:t>of the </a:t>
            </a:r>
            <a:r>
              <a:rPr lang="en-GB" sz="2400" b="1" i="1" dirty="0"/>
              <a:t>different perspectives on risk and </a:t>
            </a:r>
            <a:r>
              <a:rPr lang="en-GB" sz="2400" b="1" i="1" dirty="0" smtClean="0"/>
              <a:t>resilience </a:t>
            </a:r>
            <a:r>
              <a:rPr lang="en-GB" sz="2400" dirty="0"/>
              <a:t>as well as on coupled human-landscape systems</a:t>
            </a:r>
            <a:endParaRPr lang="en-GB" sz="24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/>
              <a:t>2</a:t>
            </a:r>
            <a:r>
              <a:rPr lang="de-CH" sz="2400" b="1" baseline="30000" dirty="0" smtClean="0"/>
              <a:t>nd</a:t>
            </a:r>
            <a:r>
              <a:rPr lang="de-CH" sz="2400" b="1" dirty="0" smtClean="0"/>
              <a:t> </a:t>
            </a:r>
            <a:r>
              <a:rPr lang="de-CH" sz="2400" b="1" dirty="0" err="1"/>
              <a:t>year</a:t>
            </a:r>
            <a:r>
              <a:rPr lang="de-CH" sz="2400" dirty="0"/>
              <a:t>: </a:t>
            </a:r>
            <a:r>
              <a:rPr lang="en-GB" sz="2400" dirty="0" smtClean="0"/>
              <a:t>Jointly </a:t>
            </a:r>
            <a:r>
              <a:rPr lang="en-GB" sz="2400" dirty="0"/>
              <a:t>developed </a:t>
            </a:r>
            <a:r>
              <a:rPr lang="en-GB" sz="2400" b="1" i="1" dirty="0" smtClean="0"/>
              <a:t>conceptual </a:t>
            </a:r>
            <a:r>
              <a:rPr lang="en-GB" sz="2400" b="1" i="1" dirty="0"/>
              <a:t>model</a:t>
            </a:r>
            <a:r>
              <a:rPr lang="en-GB" sz="2400" i="1" dirty="0" smtClean="0"/>
              <a:t> </a:t>
            </a:r>
            <a:r>
              <a:rPr lang="en-GB" sz="2400" dirty="0"/>
              <a:t>on risk and resilience as well as on coupled human-landscape </a:t>
            </a:r>
            <a:r>
              <a:rPr lang="en-GB" sz="2400" dirty="0" smtClean="0"/>
              <a:t>systems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/>
              <a:t>3</a:t>
            </a:r>
            <a:r>
              <a:rPr lang="de-CH" sz="2400" b="1" baseline="30000" dirty="0" smtClean="0"/>
              <a:t>rd</a:t>
            </a:r>
            <a:r>
              <a:rPr lang="de-CH" sz="2400" b="1" dirty="0" smtClean="0"/>
              <a:t> </a:t>
            </a:r>
            <a:r>
              <a:rPr lang="de-CH" sz="2400" b="1" dirty="0" err="1"/>
              <a:t>year</a:t>
            </a:r>
            <a:r>
              <a:rPr lang="de-CH" sz="2400" dirty="0"/>
              <a:t>: </a:t>
            </a:r>
            <a:r>
              <a:rPr lang="en-GB" sz="2400" b="1" i="1" dirty="0" smtClean="0"/>
              <a:t>Empirical </a:t>
            </a:r>
            <a:r>
              <a:rPr lang="en-GB" sz="2400" b="1" i="1" dirty="0"/>
              <a:t>studies </a:t>
            </a:r>
            <a:r>
              <a:rPr lang="en-GB" sz="2400" dirty="0" smtClean="0"/>
              <a:t>&amp; </a:t>
            </a:r>
            <a:r>
              <a:rPr lang="en-GB" sz="2400" b="1" i="1" dirty="0"/>
              <a:t>numerical prototype </a:t>
            </a:r>
            <a:r>
              <a:rPr lang="en-GB" sz="2400" dirty="0"/>
              <a:t>of the coupled model for the human-landscape interaction </a:t>
            </a:r>
            <a:r>
              <a:rPr lang="en-GB" sz="2400" dirty="0" smtClean="0"/>
              <a:t>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/>
              <a:t>4</a:t>
            </a:r>
            <a:r>
              <a:rPr lang="de-CH" sz="2400" b="1" baseline="30000" dirty="0" smtClean="0"/>
              <a:t>th</a:t>
            </a:r>
            <a:r>
              <a:rPr lang="de-CH" sz="2400" b="1" dirty="0" smtClean="0"/>
              <a:t> </a:t>
            </a:r>
            <a:r>
              <a:rPr lang="de-CH" sz="2400" b="1" dirty="0" err="1"/>
              <a:t>year</a:t>
            </a:r>
            <a:r>
              <a:rPr lang="de-CH" sz="2400" dirty="0"/>
              <a:t>: </a:t>
            </a:r>
            <a:r>
              <a:rPr lang="en-GB" sz="2400" b="1" i="1" dirty="0" smtClean="0"/>
              <a:t>Fully </a:t>
            </a:r>
            <a:r>
              <a:rPr lang="en-GB" sz="2400" b="1" i="1" dirty="0"/>
              <a:t>coupled human-landscape model </a:t>
            </a:r>
            <a:r>
              <a:rPr lang="en-GB" sz="2400" dirty="0"/>
              <a:t>will be used to test and further explore the hypotheses that the conceptual model represents</a:t>
            </a:r>
            <a:endParaRPr lang="de-CH" sz="24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86" y="351443"/>
            <a:ext cx="3353828" cy="23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7829" y="3044949"/>
            <a:ext cx="110163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Contribution </a:t>
            </a:r>
            <a:r>
              <a:rPr lang="en-US" sz="2400" b="1" dirty="0"/>
              <a:t>to teaching and training activities</a:t>
            </a:r>
            <a:endParaRPr lang="de-CH" sz="2400" b="1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Bachelor theses on specifics topics within research </a:t>
            </a:r>
            <a:r>
              <a:rPr lang="en-GB" sz="2400" dirty="0" smtClean="0"/>
              <a:t>groups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Seminar on ‘Risk and Resilience – multiple perspectives</a:t>
            </a:r>
            <a:r>
              <a:rPr lang="en-GB" sz="2400" dirty="0" smtClean="0"/>
              <a:t>’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Multiple-day </a:t>
            </a:r>
            <a:r>
              <a:rPr lang="en-GB" sz="2400" dirty="0"/>
              <a:t>field </a:t>
            </a:r>
            <a:r>
              <a:rPr lang="en-GB" sz="2400" dirty="0" smtClean="0"/>
              <a:t>course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Master theses on specifics topics within research groups related to the cluster </a:t>
            </a:r>
            <a:r>
              <a:rPr lang="en-GB" sz="2400" dirty="0" smtClean="0"/>
              <a:t>and co-supervised </a:t>
            </a:r>
            <a:r>
              <a:rPr lang="en-GB" sz="2400" dirty="0"/>
              <a:t>Master </a:t>
            </a:r>
            <a:r>
              <a:rPr lang="en-GB" sz="2400" dirty="0" smtClean="0"/>
              <a:t>theses from different research groups</a:t>
            </a:r>
            <a:endParaRPr lang="de-CH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031424" y="1021088"/>
            <a:ext cx="3903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Risk </a:t>
            </a:r>
            <a:r>
              <a:rPr lang="en-US" sz="2000" dirty="0" smtClean="0"/>
              <a:t>&amp;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Resilience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85" y="351443"/>
            <a:ext cx="3625971" cy="26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Breitbild</PresentationFormat>
  <Paragraphs>39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Keiler, Margreth</dc:creator>
  <cp:lastModifiedBy>Schmutz, Daria</cp:lastModifiedBy>
  <cp:revision>24</cp:revision>
  <cp:lastPrinted>2015-09-08T08:43:55Z</cp:lastPrinted>
  <dcterms:created xsi:type="dcterms:W3CDTF">2015-05-05T16:49:48Z</dcterms:created>
  <dcterms:modified xsi:type="dcterms:W3CDTF">2016-03-14T10:36:21Z</dcterms:modified>
</cp:coreProperties>
</file>